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4"/>
  </p:notesMasterIdLst>
  <p:handoutMasterIdLst>
    <p:handoutMasterId r:id="rId15"/>
  </p:handoutMasterIdLst>
  <p:sldIdLst>
    <p:sldId id="256" r:id="rId2"/>
    <p:sldId id="261" r:id="rId3"/>
    <p:sldId id="263" r:id="rId4"/>
    <p:sldId id="265" r:id="rId5"/>
    <p:sldId id="262" r:id="rId6"/>
    <p:sldId id="268" r:id="rId7"/>
    <p:sldId id="269" r:id="rId8"/>
    <p:sldId id="270" r:id="rId9"/>
    <p:sldId id="271" r:id="rId10"/>
    <p:sldId id="272" r:id="rId11"/>
    <p:sldId id="277" r:id="rId12"/>
    <p:sldId id="279" r:id="rId13"/>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92" d="100"/>
          <a:sy n="92" d="100"/>
        </p:scale>
        <p:origin x="93" y="54"/>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黄 锦雨" userId="f709fc2bf6e66be5" providerId="LiveId" clId="{AECCC933-36A9-4A4C-84D9-2AB453429971}"/>
    <pc:docChg chg="modSld">
      <pc:chgData name="黄 锦雨" userId="f709fc2bf6e66be5" providerId="LiveId" clId="{AECCC933-36A9-4A4C-84D9-2AB453429971}" dt="2021-12-21T07:15:46.966" v="1" actId="20577"/>
      <pc:docMkLst>
        <pc:docMk/>
      </pc:docMkLst>
      <pc:sldChg chg="modSp mod">
        <pc:chgData name="黄 锦雨" userId="f709fc2bf6e66be5" providerId="LiveId" clId="{AECCC933-36A9-4A4C-84D9-2AB453429971}" dt="2021-12-21T07:15:46.966" v="1" actId="20577"/>
        <pc:sldMkLst>
          <pc:docMk/>
          <pc:sldMk cId="616906718" sldId="256"/>
        </pc:sldMkLst>
        <pc:spChg chg="mod">
          <ac:chgData name="黄 锦雨" userId="f709fc2bf6e66be5" providerId="LiveId" clId="{AECCC933-36A9-4A4C-84D9-2AB453429971}" dt="2021-12-21T07:15:46.966" v="1" actId="20577"/>
          <ac:spMkLst>
            <pc:docMk/>
            <pc:sldMk cId="616906718" sldId="256"/>
            <ac:spMk id="2" creationId="{B181F489-B701-4C74-9747-27C8656A89C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2021/12/21</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2021/12/21</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2021/12/21</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2021/12/21</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a:latin typeface="Microsoft YaHei UI" panose="020B0503020204020204" pitchFamily="34" charset="-122"/>
                <a:ea typeface="Microsoft YaHei UI" panose="020B0503020204020204" pitchFamily="34" charset="-122"/>
              </a:rPr>
              <a:t>47. </a:t>
            </a:r>
            <a:r>
              <a:rPr lang="zh-CN" altLang="en-US" u="sng" dirty="0">
                <a:latin typeface="Microsoft YaHei UI" panose="020B0503020204020204" pitchFamily="34" charset="-122"/>
                <a:ea typeface="Microsoft YaHei UI" panose="020B0503020204020204" pitchFamily="34" charset="-122"/>
              </a:rPr>
              <a:t>情景式教学</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47.5 </a:t>
            </a:r>
            <a:r>
              <a:rPr lang="zh-CN" altLang="en-US" dirty="0"/>
              <a:t>情境式教学有什么地方可以改善？</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28399" y="1233954"/>
            <a:ext cx="11032230" cy="5132314"/>
          </a:xfrm>
        </p:spPr>
        <p:txBody>
          <a:bodyPr>
            <a:noAutofit/>
          </a:bodyPr>
          <a:lstStyle/>
          <a:p>
            <a:pPr marL="45720" indent="720000" algn="just">
              <a:lnSpc>
                <a:spcPct val="150000"/>
              </a:lnSpc>
              <a:spcBef>
                <a:spcPts val="0"/>
              </a:spcBef>
              <a:buNone/>
            </a:pPr>
            <a:r>
              <a:rPr lang="zh-CN" altLang="en-US" sz="1800" dirty="0"/>
              <a:t>教师应该及时更新自己的教育理念，不断完善自己的知识储备，扎实专业基本功。教师在创设情境时，要结合教材，呈现教材中已提供的情境。同时，教师在英语课堂情境的设计时要贴近生活，让学生可以充分利用已有的知识与经验，结合新的知识，可以解决一些生活中的问题。</a:t>
            </a:r>
          </a:p>
          <a:p>
            <a:pPr marL="45720" indent="720000" algn="just">
              <a:lnSpc>
                <a:spcPct val="150000"/>
              </a:lnSpc>
              <a:spcBef>
                <a:spcPts val="0"/>
              </a:spcBef>
              <a:buNone/>
            </a:pPr>
            <a:r>
              <a:rPr lang="zh-CN" altLang="en-US" sz="1800" dirty="0"/>
              <a:t>教师在英语课堂中，需要考虑到学生能力的多样性，尊重个体差异，既要设计一些基础性知识，也要设计一些难度稍高，竞争性稍强的知识，以满足不同能力层次的学生需求。</a:t>
            </a:r>
          </a:p>
          <a:p>
            <a:pPr marL="45720" indent="720000" algn="just">
              <a:lnSpc>
                <a:spcPct val="150000"/>
              </a:lnSpc>
              <a:spcBef>
                <a:spcPts val="0"/>
              </a:spcBef>
              <a:buNone/>
            </a:pPr>
            <a:r>
              <a:rPr lang="zh-CN" altLang="en-US" sz="1800" dirty="0"/>
              <a:t>丁宁（</a:t>
            </a:r>
            <a:r>
              <a:rPr lang="en-US" altLang="zh-CN" sz="1800" dirty="0"/>
              <a:t>2010</a:t>
            </a:r>
            <a:r>
              <a:rPr lang="zh-CN" altLang="en-US" sz="1800" dirty="0"/>
              <a:t>）认为根据对话内容或教学拓展需要创设相关的情境链，情境链设计上应该注意（</a:t>
            </a:r>
            <a:r>
              <a:rPr lang="en-US" altLang="zh-CN" sz="1800" dirty="0"/>
              <a:t>1</a:t>
            </a:r>
            <a:r>
              <a:rPr lang="zh-CN" altLang="en-US" sz="1800" dirty="0"/>
              <a:t>）紧扣对话主题，具有拓展的空间；（</a:t>
            </a:r>
            <a:r>
              <a:rPr lang="en-US" altLang="zh-CN" sz="1800" dirty="0"/>
              <a:t>2</a:t>
            </a:r>
            <a:r>
              <a:rPr lang="zh-CN" altLang="en-US" sz="1800" dirty="0"/>
              <a:t>）情境链的设计要有内在的规律；（</a:t>
            </a:r>
            <a:r>
              <a:rPr lang="en-US" altLang="zh-CN" sz="1800" dirty="0"/>
              <a:t>3</a:t>
            </a:r>
            <a:r>
              <a:rPr lang="zh-CN" altLang="en-US" sz="1800" dirty="0"/>
              <a:t>）情境链的设计要坚持少而精的原则。</a:t>
            </a:r>
          </a:p>
          <a:p>
            <a:pPr marL="45720" indent="720000" algn="just">
              <a:lnSpc>
                <a:spcPct val="150000"/>
              </a:lnSpc>
              <a:spcBef>
                <a:spcPts val="0"/>
              </a:spcBef>
              <a:buNone/>
            </a:pPr>
            <a:r>
              <a:rPr lang="zh-CN" altLang="en-US" sz="1800" dirty="0"/>
              <a:t>教师要给不同学生合适的学习思考内容，让每个学生都能发现有价值的问题，学生可以通过参与到课堂创设的情境中来获得和巩固知识。从而让学生学会思考问题，培养其创造性思维能力。</a:t>
            </a:r>
          </a:p>
          <a:p>
            <a:pPr marL="45720" indent="0" algn="just">
              <a:lnSpc>
                <a:spcPct val="150000"/>
              </a:lnSpc>
              <a:spcBef>
                <a:spcPts val="0"/>
              </a:spcBef>
              <a:buNone/>
            </a:pPr>
            <a:endParaRPr lang="en-GB" sz="2400" dirty="0"/>
          </a:p>
        </p:txBody>
      </p:sp>
      <p:pic>
        <p:nvPicPr>
          <p:cNvPr id="7" name="图片 6">
            <a:extLst>
              <a:ext uri="{FF2B5EF4-FFF2-40B4-BE49-F238E27FC236}">
                <a16:creationId xmlns:a16="http://schemas.microsoft.com/office/drawing/2014/main" id="{B1CC8F79-E5E7-44E3-8227-656D28F35D16}"/>
              </a:ext>
            </a:extLst>
          </p:cNvPr>
          <p:cNvPicPr>
            <a:picLocks noChangeAspect="1"/>
          </p:cNvPicPr>
          <p:nvPr/>
        </p:nvPicPr>
        <p:blipFill>
          <a:blip r:embed="rId3"/>
          <a:stretch>
            <a:fillRect/>
          </a:stretch>
        </p:blipFill>
        <p:spPr>
          <a:xfrm>
            <a:off x="10788979" y="465807"/>
            <a:ext cx="914479" cy="914479"/>
          </a:xfrm>
          <a:prstGeom prst="rect">
            <a:avLst/>
          </a:prstGeom>
        </p:spPr>
      </p:pic>
    </p:spTree>
    <p:extLst>
      <p:ext uri="{BB962C8B-B14F-4D97-AF65-F5344CB8AC3E}">
        <p14:creationId xmlns:p14="http://schemas.microsoft.com/office/powerpoint/2010/main" val="458723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47.6</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zh-CN" altLang="en-US" sz="2400" dirty="0"/>
              <a:t>英语课堂情境式教学是一种卓有成效的教学方式，它寓教于乐，通过创设符合真实生活经验的情境，激发学生的生活体验，学生易于结合自身的背景融入到这样的情境中去。极大地提高了学生的学习兴趣，让学生的情感与认知相统一，从而高效地掌握知识。</a:t>
            </a:r>
            <a:endParaRPr lang="en-GB" altLang="zh-CN"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1695450115"/>
              </p:ext>
            </p:extLst>
          </p:nvPr>
        </p:nvGraphicFramePr>
        <p:xfrm>
          <a:off x="1159668" y="1601227"/>
          <a:ext cx="6968332" cy="4435869"/>
        </p:xfrm>
        <a:graphic>
          <a:graphicData uri="http://schemas.openxmlformats.org/drawingml/2006/table">
            <a:tbl>
              <a:tblPr firstRow="1" bandRow="1">
                <a:tableStyleId>{5C22544A-7EE6-4342-B048-85BDC9FD1C3A}</a:tableStyleId>
              </a:tblPr>
              <a:tblGrid>
                <a:gridCol w="6968332">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47.1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47.2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47.3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什么是英语课堂情境式教学？它的作用是什么？主要有哪些形式？</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47.4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现阶段情境式英语教学主要有哪些问题？产生问题的原因是什么？</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47.5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情境式教学有什么地方可以改善？</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47.6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47.1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451139" y="1089302"/>
            <a:ext cx="11289721" cy="5011906"/>
          </a:xfrm>
        </p:spPr>
        <p:txBody>
          <a:bodyPr>
            <a:noAutofit/>
          </a:bodyPr>
          <a:lstStyle/>
          <a:p>
            <a:pPr marL="45720" indent="720000" algn="just">
              <a:lnSpc>
                <a:spcPct val="150000"/>
              </a:lnSpc>
              <a:spcBef>
                <a:spcPts val="0"/>
              </a:spcBef>
              <a:buNone/>
            </a:pPr>
            <a:r>
              <a:rPr lang="zh-CN" altLang="en-US" sz="2000" dirty="0"/>
              <a:t>在一个小学英语课堂里，老师正在给班上同学讲购物时英语情景对话。该教师创设了一个情境：寒假即将来临，小明同学要和家人一起去澳大利亚旅游，临行之前，需要去商场购买一些物品，让学生为小明同学制定一份购物清单。买凉鞋是教材中已经明确给出的情境，为旅游购物则是该老师在课堂上创的与原情境相关同时又必须深化的情境。在这样一种为旅游购物的情境下，同学们纷纷举手，尽量为小明同学想出旅游所需的各种用品。其中，既有已学过的单词，也有新的单词。</a:t>
            </a:r>
          </a:p>
          <a:p>
            <a:pPr marL="45720" indent="720000" algn="just">
              <a:lnSpc>
                <a:spcPct val="150000"/>
              </a:lnSpc>
              <a:spcBef>
                <a:spcPts val="0"/>
              </a:spcBef>
              <a:buNone/>
            </a:pPr>
            <a:r>
              <a:rPr lang="zh-CN" altLang="en-US" sz="2000" dirty="0"/>
              <a:t>学习了这些单词后，该教师又创设了根据购物清单在商场购物的情境，利用这一情境，让学生完成课文对话的呈现和操练的环节，对课文进行对话表演。</a:t>
            </a:r>
          </a:p>
          <a:p>
            <a:pPr marL="45720" indent="720000" algn="just">
              <a:lnSpc>
                <a:spcPct val="150000"/>
              </a:lnSpc>
              <a:spcBef>
                <a:spcPts val="0"/>
              </a:spcBef>
              <a:buNone/>
            </a:pPr>
            <a:r>
              <a:rPr lang="zh-CN" altLang="en-US" sz="2000" dirty="0"/>
              <a:t>最后，在一节课快要结束时，教师让两个同学到讲台上来，随手指着小明同学的旅游清单中用品的图片，两位同学迅速地抢答出相对应的英文。比赛两位同学答题的速度和正确率，决出胜负。以期学生能够对这堂课所学单词记忆牢固。对此，坐在下面的同学热情高涨，纷纷为台上的两位同学加油鼓气，呐喊助威。这堂课在学生们的热情中结束了，然而，下节课对所学单词进行检测时，学生的成绩与原来并未有什么区别。</a:t>
            </a:r>
          </a:p>
        </p:txBody>
      </p:sp>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47.2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en-US" sz="2800" dirty="0"/>
              <a:t>什么是英语课堂情境式教学？</a:t>
            </a:r>
            <a:endParaRPr lang="en-GB" altLang="zh-CN" sz="2800" dirty="0"/>
          </a:p>
          <a:p>
            <a:pPr marL="502920" indent="-457200" algn="just">
              <a:buFont typeface="+mj-lt"/>
              <a:buAutoNum type="arabicParenR"/>
            </a:pPr>
            <a:r>
              <a:rPr lang="zh-CN" altLang="en-US" sz="2800" dirty="0"/>
              <a:t>情境式教学的作用是什么？</a:t>
            </a:r>
            <a:endParaRPr lang="en-GB" altLang="zh-CN" sz="2800" dirty="0"/>
          </a:p>
          <a:p>
            <a:pPr marL="502920" indent="-457200" algn="just">
              <a:buFont typeface="+mj-lt"/>
              <a:buAutoNum type="arabicParenR"/>
            </a:pPr>
            <a:r>
              <a:rPr lang="zh-CN" altLang="en-US" sz="2800" dirty="0"/>
              <a:t>情境式教学主要有哪些形式？</a:t>
            </a:r>
            <a:endParaRPr lang="en-US" altLang="zh-CN" sz="2800" dirty="0"/>
          </a:p>
          <a:p>
            <a:pPr marL="502920" indent="-457200" algn="just">
              <a:buFont typeface="+mj-lt"/>
              <a:buAutoNum type="arabicParenR"/>
            </a:pPr>
            <a:r>
              <a:rPr lang="zh-CN" altLang="en-US" sz="2800" dirty="0"/>
              <a:t>现阶段情境式英语教学主要有哪些问题？</a:t>
            </a:r>
            <a:endParaRPr lang="en-US" altLang="zh-CN" sz="2800" dirty="0"/>
          </a:p>
          <a:p>
            <a:pPr marL="502920" indent="-457200" algn="just">
              <a:buFont typeface="+mj-lt"/>
              <a:buAutoNum type="arabicParenR"/>
            </a:pPr>
            <a:r>
              <a:rPr lang="zh-CN" altLang="en-US" sz="2800" dirty="0"/>
              <a:t>情境式教学产生问题的原因是什么？</a:t>
            </a:r>
            <a:endParaRPr lang="en-US" altLang="zh-CN" sz="2800" dirty="0"/>
          </a:p>
          <a:p>
            <a:pPr marL="502920" indent="-457200" algn="just">
              <a:buFont typeface="+mj-lt"/>
              <a:buAutoNum type="arabicParenR"/>
            </a:pPr>
            <a:r>
              <a:rPr lang="zh-CN" altLang="en-US" sz="2800" dirty="0"/>
              <a:t>情境式教学有什么地方可以改善？</a:t>
            </a:r>
            <a:endParaRPr lang="en-GB"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47.3 </a:t>
            </a:r>
            <a:r>
              <a:rPr lang="zh-CN" altLang="en-US" dirty="0"/>
              <a:t>什么是英语课堂情境式教学？</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26455" y="72595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39" y="1479295"/>
            <a:ext cx="11073015" cy="4715753"/>
          </a:xfrm>
        </p:spPr>
        <p:txBody>
          <a:bodyPr>
            <a:noAutofit/>
          </a:bodyPr>
          <a:lstStyle/>
          <a:p>
            <a:pPr marL="45720" indent="720000" algn="just">
              <a:lnSpc>
                <a:spcPct val="150000"/>
              </a:lnSpc>
              <a:spcBef>
                <a:spcPts val="0"/>
              </a:spcBef>
              <a:buNone/>
            </a:pPr>
            <a:r>
              <a:rPr lang="zh-CN" altLang="en-US" sz="2400" dirty="0"/>
              <a:t>左秀兰（</a:t>
            </a:r>
            <a:r>
              <a:rPr lang="en-US" altLang="zh-CN" sz="2400" dirty="0"/>
              <a:t>1999</a:t>
            </a:r>
            <a:r>
              <a:rPr lang="zh-CN" altLang="en-US" sz="2400" dirty="0"/>
              <a:t>）把情境式教学看作是一种教学组织形式。罗会棣（</a:t>
            </a:r>
            <a:r>
              <a:rPr lang="en-US" altLang="zh-CN" sz="2400" dirty="0"/>
              <a:t>2004</a:t>
            </a:r>
            <a:r>
              <a:rPr lang="zh-CN" altLang="en-US" sz="2400" dirty="0"/>
              <a:t>）把情境教学理解为一种教学模式。</a:t>
            </a:r>
            <a:r>
              <a:rPr lang="en-US" altLang="zh-CN" sz="2400" dirty="0"/>
              <a:t>Baker, J &amp; </a:t>
            </a:r>
            <a:r>
              <a:rPr lang="en-US" altLang="zh-CN" sz="2400" dirty="0" err="1"/>
              <a:t>Westrup</a:t>
            </a:r>
            <a:r>
              <a:rPr lang="zh-CN" altLang="en-US" sz="2400" dirty="0"/>
              <a:t>（</a:t>
            </a:r>
            <a:r>
              <a:rPr lang="en-US" altLang="zh-CN" sz="2400" dirty="0"/>
              <a:t>2000</a:t>
            </a:r>
            <a:r>
              <a:rPr lang="zh-CN" altLang="en-US" sz="2400" dirty="0"/>
              <a:t>）认为情境教学是一种以口语能录培养为基础，强调通过情境引进目的语言基本结构训练的教学法。</a:t>
            </a:r>
          </a:p>
          <a:p>
            <a:pPr marL="45720" indent="720000" algn="just">
              <a:lnSpc>
                <a:spcPct val="150000"/>
              </a:lnSpc>
              <a:spcBef>
                <a:spcPts val="0"/>
              </a:spcBef>
              <a:buNone/>
            </a:pPr>
            <a:r>
              <a:rPr lang="zh-CN" altLang="en-US" sz="2400" dirty="0"/>
              <a:t>关珊（</a:t>
            </a:r>
            <a:r>
              <a:rPr lang="en-US" altLang="zh-CN" sz="2400" dirty="0"/>
              <a:t>2013</a:t>
            </a:r>
            <a:r>
              <a:rPr lang="zh-CN" altLang="en-US" sz="2400" dirty="0"/>
              <a:t>）认为英语课堂情境教学法就是指教师根据学生的年龄特点和心理特征，遵循反应论的认知规律结合教学内容，充分利用形象，创设具体生动的情境，使抽象的语言形式变成生动具体的可视语言，创设尽可能多的英语语言环境，让学生更多的接触和感受英语、说英语、用英语进行思维、用英语方式主导行为。</a:t>
            </a:r>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47.3 </a:t>
            </a:r>
            <a:r>
              <a:rPr lang="zh-CN" altLang="en-US" dirty="0"/>
              <a:t>情境式教学的作用是什么？</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75786" y="337091"/>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376824" cy="4715753"/>
          </a:xfrm>
        </p:spPr>
        <p:txBody>
          <a:bodyPr>
            <a:noAutofit/>
          </a:bodyPr>
          <a:lstStyle/>
          <a:p>
            <a:pPr marL="45720" indent="720000" algn="just">
              <a:lnSpc>
                <a:spcPct val="150000"/>
              </a:lnSpc>
              <a:spcBef>
                <a:spcPts val="0"/>
              </a:spcBef>
              <a:buNone/>
            </a:pPr>
            <a:r>
              <a:rPr lang="zh-CN" altLang="en-US" sz="2400" dirty="0"/>
              <a:t>从英语情境式教学的定义就可以清晰地看出，在课堂上创设出一个情境目的是让学生能够身临其境，产生情感体验，激发学生的学习情绪和学习兴趣，进而从形象的感知过渡到抽象的理性顿悟，从而增强语言的理解和应用能力。</a:t>
            </a:r>
            <a:endParaRPr lang="en-GB" altLang="zh-CN" sz="2400" dirty="0"/>
          </a:p>
        </p:txBody>
      </p:sp>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47.3 </a:t>
            </a:r>
            <a:r>
              <a:rPr lang="zh-CN" altLang="en-US" dirty="0"/>
              <a:t>情境式教学的形式</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720000" algn="just">
              <a:lnSpc>
                <a:spcPct val="150000"/>
              </a:lnSpc>
              <a:spcBef>
                <a:spcPts val="0"/>
              </a:spcBef>
              <a:buNone/>
            </a:pPr>
            <a:r>
              <a:rPr lang="zh-CN" altLang="en-US" sz="1800" dirty="0"/>
              <a:t>语言描述：教师可以用简单易懂的话语，绘声绘色地描述，复述一个故事将学生带入到情境中去。</a:t>
            </a:r>
          </a:p>
          <a:p>
            <a:pPr marL="45720" indent="720000" algn="just">
              <a:lnSpc>
                <a:spcPct val="150000"/>
              </a:lnSpc>
              <a:spcBef>
                <a:spcPts val="0"/>
              </a:spcBef>
              <a:buNone/>
            </a:pPr>
            <a:r>
              <a:rPr lang="zh-CN" altLang="en-US" sz="1800" dirty="0"/>
              <a:t>实物演示：教师可以用一些已有的实物教具向学生展示。</a:t>
            </a:r>
          </a:p>
          <a:p>
            <a:pPr marL="45720" indent="720000" algn="just">
              <a:lnSpc>
                <a:spcPct val="150000"/>
              </a:lnSpc>
              <a:spcBef>
                <a:spcPts val="0"/>
              </a:spcBef>
              <a:buNone/>
            </a:pPr>
            <a:r>
              <a:rPr lang="zh-CN" altLang="en-US" sz="1800" dirty="0"/>
              <a:t>图画创设：教师向学生展示一些生动的图片。</a:t>
            </a:r>
          </a:p>
          <a:p>
            <a:pPr marL="45720" indent="720000" algn="just">
              <a:lnSpc>
                <a:spcPct val="150000"/>
              </a:lnSpc>
              <a:spcBef>
                <a:spcPts val="0"/>
              </a:spcBef>
              <a:buNone/>
            </a:pPr>
            <a:r>
              <a:rPr lang="zh-CN" altLang="en-US" sz="1800" dirty="0"/>
              <a:t>表演展现：教师可以组织学生扮演课文中不同的角色，进行话剧表演。</a:t>
            </a:r>
          </a:p>
          <a:p>
            <a:pPr marL="45720" indent="720000" algn="just">
              <a:lnSpc>
                <a:spcPct val="150000"/>
              </a:lnSpc>
              <a:spcBef>
                <a:spcPts val="0"/>
              </a:spcBef>
              <a:buNone/>
            </a:pPr>
            <a:r>
              <a:rPr lang="zh-CN" altLang="en-US" sz="1800" dirty="0"/>
              <a:t>音乐渲染：教师可以适时地播放一些音乐。</a:t>
            </a:r>
          </a:p>
          <a:p>
            <a:pPr marL="45720" indent="720000" algn="just">
              <a:lnSpc>
                <a:spcPct val="150000"/>
              </a:lnSpc>
              <a:spcBef>
                <a:spcPts val="0"/>
              </a:spcBef>
              <a:buNone/>
            </a:pPr>
            <a:r>
              <a:rPr lang="zh-CN" altLang="en-US" sz="1800" dirty="0"/>
              <a:t>动作和表情体现：关珊（</a:t>
            </a:r>
            <a:r>
              <a:rPr lang="en-US" altLang="zh-CN" sz="1800" dirty="0"/>
              <a:t>2013</a:t>
            </a:r>
            <a:r>
              <a:rPr lang="zh-CN" altLang="en-US" sz="1800" dirty="0"/>
              <a:t>）英语教师在课堂上要积极运用各种生动传神的表情，形象的语言和演示动作来描述事物，帮助学生理解，逐步培养学生用英语进行思维的能力。</a:t>
            </a:r>
          </a:p>
          <a:p>
            <a:pPr marL="45720" indent="720000" algn="just">
              <a:lnSpc>
                <a:spcPct val="150000"/>
              </a:lnSpc>
              <a:spcBef>
                <a:spcPts val="0"/>
              </a:spcBef>
              <a:buNone/>
            </a:pPr>
            <a:r>
              <a:rPr lang="zh-CN" altLang="en-US" sz="1800" dirty="0"/>
              <a:t>游戏设计：在英语课堂中适当地设计一些游戏，有利于学生学习兴趣的提高，从而达到情感与认知的统一。</a:t>
            </a:r>
          </a:p>
        </p:txBody>
      </p:sp>
    </p:spTree>
    <p:extLst>
      <p:ext uri="{BB962C8B-B14F-4D97-AF65-F5344CB8AC3E}">
        <p14:creationId xmlns:p14="http://schemas.microsoft.com/office/powerpoint/2010/main" val="10875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255813" y="244867"/>
            <a:ext cx="11092543" cy="1356360"/>
          </a:xfrm>
        </p:spPr>
        <p:txBody>
          <a:bodyPr rtlCol="0"/>
          <a:lstStyle/>
          <a:p>
            <a:pPr rtl="0"/>
            <a:r>
              <a:rPr lang="en-US" altLang="zh-CN" dirty="0"/>
              <a:t>47.4 </a:t>
            </a:r>
            <a:r>
              <a:rPr lang="zh-CN" altLang="en-US" dirty="0"/>
              <a:t>现阶段情境式英语教学主要有哪些问题？</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70172" y="10373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299357" y="1084279"/>
            <a:ext cx="11485215" cy="5075947"/>
          </a:xfrm>
        </p:spPr>
        <p:txBody>
          <a:bodyPr>
            <a:noAutofit/>
          </a:bodyPr>
          <a:lstStyle/>
          <a:p>
            <a:pPr marL="45720" indent="720000" algn="just">
              <a:lnSpc>
                <a:spcPct val="150000"/>
              </a:lnSpc>
              <a:spcBef>
                <a:spcPts val="0"/>
              </a:spcBef>
              <a:buNone/>
            </a:pPr>
            <a:r>
              <a:rPr lang="en-US" altLang="zh-CN" sz="1800" dirty="0"/>
              <a:t>1.</a:t>
            </a:r>
            <a:r>
              <a:rPr lang="zh-CN" altLang="en-US" sz="1800" dirty="0"/>
              <a:t>教师过度进行主观创造，挖掘教材主题不够，甚至脱离生活</a:t>
            </a:r>
          </a:p>
          <a:p>
            <a:pPr marL="45720" indent="720000" algn="just">
              <a:lnSpc>
                <a:spcPct val="150000"/>
              </a:lnSpc>
              <a:spcBef>
                <a:spcPts val="0"/>
              </a:spcBef>
              <a:buNone/>
            </a:pPr>
            <a:r>
              <a:rPr lang="zh-CN" altLang="en-US" sz="1800" dirty="0"/>
              <a:t>例如，有些教师一直在做</a:t>
            </a:r>
            <a:r>
              <a:rPr lang="en-US" altLang="zh-CN" sz="1800" dirty="0"/>
              <a:t>listen and guess</a:t>
            </a:r>
            <a:r>
              <a:rPr lang="zh-CN" altLang="en-US" sz="1800" dirty="0"/>
              <a:t>练习，自己说一个单词，让学生猜测词义。</a:t>
            </a:r>
          </a:p>
          <a:p>
            <a:pPr marL="45720" indent="720000" algn="just">
              <a:lnSpc>
                <a:spcPct val="150000"/>
              </a:lnSpc>
              <a:spcBef>
                <a:spcPts val="0"/>
              </a:spcBef>
              <a:buNone/>
            </a:pPr>
            <a:r>
              <a:rPr lang="en-US" altLang="zh-CN" sz="1800" dirty="0"/>
              <a:t>2.</a:t>
            </a:r>
            <a:r>
              <a:rPr lang="zh-CN" altLang="en-US" sz="1800" dirty="0"/>
              <a:t>教师未能兼顾不同层次学生需要，未能面向全体</a:t>
            </a:r>
          </a:p>
          <a:p>
            <a:pPr marL="45720" indent="720000" algn="just">
              <a:lnSpc>
                <a:spcPct val="150000"/>
              </a:lnSpc>
              <a:spcBef>
                <a:spcPts val="0"/>
              </a:spcBef>
              <a:buNone/>
            </a:pPr>
            <a:r>
              <a:rPr lang="zh-CN" altLang="en-US" sz="1800" dirty="0"/>
              <a:t>例如，在上述故事中，教师最后让两名学生上台进行比赛，并未考虑到台下的学生，而台下的学生只关注输赢，并未很好地进行单词的学习。</a:t>
            </a:r>
          </a:p>
          <a:p>
            <a:pPr marL="45720" indent="720000" algn="just">
              <a:lnSpc>
                <a:spcPct val="150000"/>
              </a:lnSpc>
              <a:spcBef>
                <a:spcPts val="0"/>
              </a:spcBef>
              <a:buNone/>
            </a:pPr>
            <a:r>
              <a:rPr lang="en-US" altLang="zh-CN" sz="1800" dirty="0"/>
              <a:t>3.</a:t>
            </a:r>
            <a:r>
              <a:rPr lang="zh-CN" altLang="en-US" sz="1800" dirty="0"/>
              <a:t>创设的情境与教学目标不匹配</a:t>
            </a:r>
          </a:p>
          <a:p>
            <a:pPr marL="45720" indent="720000" algn="just">
              <a:lnSpc>
                <a:spcPct val="150000"/>
              </a:lnSpc>
              <a:spcBef>
                <a:spcPts val="0"/>
              </a:spcBef>
              <a:buNone/>
            </a:pPr>
            <a:r>
              <a:rPr lang="zh-CN" altLang="en-US" sz="1800" dirty="0"/>
              <a:t>例如：教师在教授动物的词汇时，采用</a:t>
            </a:r>
            <a:r>
              <a:rPr lang="en-US" altLang="zh-CN" sz="1800" dirty="0"/>
              <a:t>draw and talk</a:t>
            </a:r>
            <a:r>
              <a:rPr lang="zh-CN" altLang="en-US" sz="1800" dirty="0"/>
              <a:t>游戏，让学生一边画画一边学单词，然而，学生在画画上花了过多的时间，导致学习单词的时间所剩无几。教师过多注重游戏的形式，导致游戏喧宾夺主。</a:t>
            </a:r>
          </a:p>
          <a:p>
            <a:pPr marL="45720" indent="720000" algn="just">
              <a:lnSpc>
                <a:spcPct val="150000"/>
              </a:lnSpc>
              <a:spcBef>
                <a:spcPts val="0"/>
              </a:spcBef>
              <a:buNone/>
            </a:pPr>
            <a:r>
              <a:rPr lang="en-US" altLang="zh-CN" sz="1800" dirty="0"/>
              <a:t>4.</a:t>
            </a:r>
            <a:r>
              <a:rPr lang="zh-CN" altLang="en-US" sz="1800" dirty="0"/>
              <a:t>开篇时引入的情境后续未充分利用</a:t>
            </a:r>
          </a:p>
          <a:p>
            <a:pPr marL="45720" indent="720000" algn="just">
              <a:lnSpc>
                <a:spcPct val="150000"/>
              </a:lnSpc>
              <a:spcBef>
                <a:spcPts val="0"/>
              </a:spcBef>
              <a:buNone/>
            </a:pPr>
            <a:r>
              <a:rPr lang="zh-CN" altLang="en-US" sz="1800" dirty="0"/>
              <a:t>例如：教师在讲体育运动时，在开篇引入奥运会，但是后续却对其只字不提。</a:t>
            </a:r>
          </a:p>
          <a:p>
            <a:pPr marL="45720" indent="720000" algn="just">
              <a:lnSpc>
                <a:spcPct val="150000"/>
              </a:lnSpc>
              <a:spcBef>
                <a:spcPts val="0"/>
              </a:spcBef>
              <a:buNone/>
            </a:pPr>
            <a:r>
              <a:rPr lang="en-US" altLang="zh-CN" sz="1800" dirty="0"/>
              <a:t>5.</a:t>
            </a:r>
            <a:r>
              <a:rPr lang="zh-CN" altLang="en-US" sz="1800" dirty="0"/>
              <a:t>没有重视学生思维能力的培养</a:t>
            </a:r>
          </a:p>
          <a:p>
            <a:pPr marL="45720" indent="720000" algn="just">
              <a:lnSpc>
                <a:spcPct val="150000"/>
              </a:lnSpc>
              <a:spcBef>
                <a:spcPts val="0"/>
              </a:spcBef>
              <a:buNone/>
            </a:pPr>
            <a:r>
              <a:rPr lang="zh-CN" altLang="en-US" sz="1800" dirty="0"/>
              <a:t>例如：教师在引入一个情境之后，提出了相应的问题，但是未给予学生思考的时间和空间就给出了答案，久而久之，学生会产生一种依赖心理，不利于创新意识的开发和形成。</a:t>
            </a:r>
          </a:p>
        </p:txBody>
      </p:sp>
    </p:spTree>
    <p:extLst>
      <p:ext uri="{BB962C8B-B14F-4D97-AF65-F5344CB8AC3E}">
        <p14:creationId xmlns:p14="http://schemas.microsoft.com/office/powerpoint/2010/main" val="1125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829416" y="0"/>
            <a:ext cx="9875520" cy="1356360"/>
          </a:xfrm>
        </p:spPr>
        <p:txBody>
          <a:bodyPr rtlCol="0"/>
          <a:lstStyle/>
          <a:p>
            <a:pPr rtl="0"/>
            <a:r>
              <a:rPr lang="en-US" altLang="zh-CN" dirty="0"/>
              <a:t>47.4 </a:t>
            </a:r>
            <a:r>
              <a:rPr lang="zh-CN" altLang="en-US" dirty="0"/>
              <a:t>情景式教学产生上述问题的原因</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501893"/>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62066" y="1002636"/>
            <a:ext cx="10637520" cy="5075947"/>
          </a:xfrm>
        </p:spPr>
        <p:txBody>
          <a:bodyPr>
            <a:noAutofit/>
          </a:bodyPr>
          <a:lstStyle/>
          <a:p>
            <a:pPr marL="45720" indent="720000" algn="just">
              <a:lnSpc>
                <a:spcPct val="150000"/>
              </a:lnSpc>
              <a:spcBef>
                <a:spcPts val="0"/>
              </a:spcBef>
              <a:buNone/>
            </a:pPr>
            <a:r>
              <a:rPr lang="en-US" altLang="zh-CN" sz="2400" dirty="0"/>
              <a:t>1.</a:t>
            </a:r>
            <a:r>
              <a:rPr lang="zh-CN" altLang="en-US" sz="2400" dirty="0"/>
              <a:t>教师没有完全研究透彻教材，没有建构自己的教育智慧，导致创设的情境与教材脱轨，与生活脱轨。</a:t>
            </a:r>
          </a:p>
          <a:p>
            <a:pPr marL="45720" indent="720000" algn="just">
              <a:lnSpc>
                <a:spcPct val="150000"/>
              </a:lnSpc>
              <a:spcBef>
                <a:spcPts val="0"/>
              </a:spcBef>
              <a:buNone/>
            </a:pPr>
            <a:r>
              <a:rPr lang="en-US" altLang="zh-CN" sz="2400" dirty="0"/>
              <a:t>2.</a:t>
            </a:r>
            <a:r>
              <a:rPr lang="zh-CN" altLang="en-US" sz="2400" dirty="0"/>
              <a:t>教师忽略学生的多样性。杜威曾经说过：“学校即社会。”学生作为这个“社会”中的成员，具有多样性特征。而一个真正的英语课堂教学是一个促进学生社会化的过程。</a:t>
            </a:r>
          </a:p>
          <a:p>
            <a:pPr marL="45720" indent="720000" algn="just">
              <a:lnSpc>
                <a:spcPct val="150000"/>
              </a:lnSpc>
              <a:spcBef>
                <a:spcPts val="0"/>
              </a:spcBef>
              <a:buNone/>
            </a:pPr>
            <a:r>
              <a:rPr lang="en-US" altLang="zh-CN" sz="2400" dirty="0"/>
              <a:t>3.</a:t>
            </a:r>
            <a:r>
              <a:rPr lang="zh-CN" altLang="en-US" sz="2400" dirty="0"/>
              <a:t>教师未能准确把握课堂的重点和主次，不能把握好时间。</a:t>
            </a:r>
          </a:p>
          <a:p>
            <a:pPr marL="45720" indent="720000" algn="just">
              <a:lnSpc>
                <a:spcPct val="150000"/>
              </a:lnSpc>
              <a:spcBef>
                <a:spcPts val="0"/>
              </a:spcBef>
              <a:buNone/>
            </a:pPr>
            <a:r>
              <a:rPr lang="en-US" altLang="zh-CN" sz="2400" dirty="0"/>
              <a:t>4.</a:t>
            </a:r>
            <a:r>
              <a:rPr lang="zh-CN" altLang="en-US" sz="2400" dirty="0"/>
              <a:t>教师未能透彻理解创设情境的作用，导致“为创设情境而设计”。</a:t>
            </a:r>
          </a:p>
          <a:p>
            <a:pPr marL="45720" indent="720000" algn="just">
              <a:lnSpc>
                <a:spcPct val="150000"/>
              </a:lnSpc>
              <a:spcBef>
                <a:spcPts val="0"/>
              </a:spcBef>
              <a:buNone/>
            </a:pPr>
            <a:r>
              <a:rPr lang="en-US" altLang="zh-CN" sz="2400" dirty="0"/>
              <a:t>5.</a:t>
            </a:r>
            <a:r>
              <a:rPr lang="zh-CN" altLang="en-US" sz="2400" dirty="0"/>
              <a:t>教师未能把握教学的本质目的。</a:t>
            </a:r>
          </a:p>
          <a:p>
            <a:pPr marL="45720" indent="720000" algn="just">
              <a:lnSpc>
                <a:spcPct val="150000"/>
              </a:lnSpc>
              <a:spcBef>
                <a:spcPts val="0"/>
              </a:spcBef>
              <a:buNone/>
            </a:pPr>
            <a:r>
              <a:rPr lang="en-US" altLang="zh-CN" sz="2400" dirty="0"/>
              <a:t>6.</a:t>
            </a:r>
            <a:r>
              <a:rPr lang="zh-CN" altLang="en-US" sz="2400" dirty="0"/>
              <a:t>课堂评价缺少多元和创新。</a:t>
            </a:r>
          </a:p>
          <a:p>
            <a:pPr marL="45720" indent="720000" algn="just">
              <a:lnSpc>
                <a:spcPct val="150000"/>
              </a:lnSpc>
              <a:spcBef>
                <a:spcPts val="0"/>
              </a:spcBef>
              <a:buNone/>
            </a:pPr>
            <a:r>
              <a:rPr lang="en-US" altLang="zh-CN" sz="2400" dirty="0"/>
              <a:t>7.</a:t>
            </a:r>
            <a:r>
              <a:rPr lang="zh-CN" altLang="en-US" sz="2400" dirty="0"/>
              <a:t>课堂评价缺乏教学反思。</a:t>
            </a:r>
          </a:p>
        </p:txBody>
      </p:sp>
    </p:spTree>
    <p:extLst>
      <p:ext uri="{BB962C8B-B14F-4D97-AF65-F5344CB8AC3E}">
        <p14:creationId xmlns:p14="http://schemas.microsoft.com/office/powerpoint/2010/main" val="1755885148"/>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237</TotalTime>
  <Words>1686</Words>
  <Application>Microsoft Office PowerPoint</Application>
  <PresentationFormat>宽屏</PresentationFormat>
  <Paragraphs>78</Paragraphs>
  <Slides>12</Slides>
  <Notes>12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12</vt:i4>
      </vt:variant>
    </vt:vector>
  </HeadingPairs>
  <TitlesOfParts>
    <vt:vector size="16" baseType="lpstr">
      <vt:lpstr>Microsoft YaHei UI</vt:lpstr>
      <vt:lpstr>Corbel</vt:lpstr>
      <vt:lpstr>Wingdings</vt:lpstr>
      <vt:lpstr>基础</vt:lpstr>
      <vt:lpstr>47. 情景式教学</vt:lpstr>
      <vt:lpstr>目录</vt:lpstr>
      <vt:lpstr>47.1 故事缘起</vt:lpstr>
      <vt:lpstr>47.2 故事引发的思考 </vt:lpstr>
      <vt:lpstr>47.3 什么是英语课堂情境式教学？</vt:lpstr>
      <vt:lpstr>47.3 情境式教学的作用是什么？</vt:lpstr>
      <vt:lpstr>47.3 情境式教学的形式</vt:lpstr>
      <vt:lpstr>47.4 现阶段情境式英语教学主要有哪些问题？</vt:lpstr>
      <vt:lpstr>47.4 情景式教学产生上述问题的原因</vt:lpstr>
      <vt:lpstr>47.5 情境式教学有什么地方可以改善？</vt:lpstr>
      <vt:lpstr>47.6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黄 锦雨</cp:lastModifiedBy>
  <cp:revision>8</cp:revision>
  <dcterms:created xsi:type="dcterms:W3CDTF">2021-12-20T02:23:42Z</dcterms:created>
  <dcterms:modified xsi:type="dcterms:W3CDTF">2021-12-21T07:15:48Z</dcterms:modified>
</cp:coreProperties>
</file>